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6" r:id="rId2"/>
    <p:sldId id="277" r:id="rId3"/>
    <p:sldId id="257" r:id="rId4"/>
    <p:sldId id="297" r:id="rId5"/>
    <p:sldId id="292" r:id="rId6"/>
    <p:sldId id="273" r:id="rId7"/>
    <p:sldId id="280" r:id="rId8"/>
    <p:sldId id="267" r:id="rId9"/>
    <p:sldId id="290" r:id="rId10"/>
    <p:sldId id="269" r:id="rId11"/>
    <p:sldId id="278" r:id="rId12"/>
    <p:sldId id="271" r:id="rId13"/>
    <p:sldId id="289" r:id="rId14"/>
    <p:sldId id="294" r:id="rId15"/>
    <p:sldId id="276" r:id="rId16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19" autoAdjust="0"/>
    <p:restoredTop sz="94671" autoAdjust="0"/>
  </p:normalViewPr>
  <p:slideViewPr>
    <p:cSldViewPr>
      <p:cViewPr varScale="1">
        <p:scale>
          <a:sx n="90" d="100"/>
          <a:sy n="90" d="100"/>
        </p:scale>
        <p:origin x="19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9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869A64-5CCE-4342-93E7-D66EEF373F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28147-104D-4911-97E3-74D2627D21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3B3195-9B0A-4D3C-8A6E-65D2E455693E}" type="datetimeFigureOut">
              <a:rPr lang="en-CA"/>
              <a:pPr>
                <a:defRPr/>
              </a:pPr>
              <a:t>2022-12-05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424DE4-95B2-4B17-B347-2D3ADBB685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E223E-810F-48D8-807F-C9E661F3B0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4218D4-1440-4504-8A59-0A5B50C786F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5FBE1C-1597-4471-A017-8C51C30302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B6273-30DE-4EE6-8577-6F25B52566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674EB2-6704-44FD-BED3-68A3F8E15209}" type="datetimeFigureOut">
              <a:rPr lang="en-US"/>
              <a:pPr>
                <a:defRPr/>
              </a:pPr>
              <a:t>12/5/2022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D7548B4-EE82-4E8C-92DB-065B573D4D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9" rIns="93157" bIns="4657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243FF0-A536-4204-87BB-42B19814F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3157" tIns="46579" rIns="93157" bIns="465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4902F-BD2D-44A6-82BB-A6BAA478FE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31792-2E70-469B-9987-647DE4D4C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7ED427-980A-4447-A033-C600C9AF3CD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3C89D17E-41E4-4A64-BE60-DC67F950EF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EBBD7CC-806E-4E08-8159-82EE0E36BE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1C8A3C9B-C292-4E61-BB74-F0444C24B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A0017-96D3-4689-8CF2-34171C518380}" type="slidenum">
              <a:rPr lang="en-CA" altLang="en-US" smtClean="0"/>
              <a:pPr>
                <a:spcBef>
                  <a:spcPct val="0"/>
                </a:spcBef>
              </a:pPr>
              <a:t>1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526F5CD3-1CD9-4D0B-9863-75F58B95FB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6E314E03-9CF2-481E-A3AA-BD1E8399BE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59B5E7C-C268-4E8E-8294-8CDEDF587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B9E8-3931-4E6A-8EE7-0961A390EE36}" type="slidenum">
              <a:rPr lang="en-CA" altLang="en-US" smtClean="0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B99CCC0-4132-4E14-93BA-94DABE5ED0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FDC5FA29-BA53-4241-A743-9B5DBC665C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9AA25325-9A24-4C10-A7BB-57081562B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409845-F4D7-415B-9077-EB0BCDAE46BD}" type="slidenum">
              <a:rPr lang="en-CA" altLang="en-US" smtClean="0"/>
              <a:pPr>
                <a:spcBef>
                  <a:spcPct val="0"/>
                </a:spcBef>
              </a:pPr>
              <a:t>13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018D2533-3270-451B-9843-CE1F8D92D8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B3297BA-143A-45DE-9424-E951757C9A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5D5C504-970B-4BAA-BBB1-34D22CF5D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E27E-BA67-4F88-9975-A202AE6AE0ED}" type="slidenum">
              <a:rPr lang="en-CA" altLang="en-US" smtClean="0"/>
              <a:pPr>
                <a:spcBef>
                  <a:spcPct val="0"/>
                </a:spcBef>
              </a:pPr>
              <a:t>14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1B8749F-334B-4204-9E1C-AAB23949B0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9CE96CC-E530-46DD-918F-259DE4E83E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4CEBE9D-7D17-477A-BEC9-FD155C003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5CA6F6-CC69-44B3-A6DB-28F2E02EB218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F884D6A6-1C3C-43B8-8B11-BDCAA78A41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DCF8D4C-BFE9-495B-B304-B839D10F38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8BF67AD-3BDF-48D9-A00B-79BE139BF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4669FB-5AEA-4086-8301-ECCA89E4B8B8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DFBAF52-054E-4348-A946-8E7C25C8CB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71AE85D-8E4C-4204-AE23-9B6B2A0266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538C460-5EBD-49D0-B58E-CED60C732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F1457C-AB81-400B-BFBA-91B9FA1ED927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7D46FAF-CD4D-45EE-B0A9-F996718AB2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AE9BF75-1CFC-4003-A128-7F81AD748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DB67362-390C-4340-BC6D-6D8BBA4B4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A44810-9B3C-4285-BA7D-6096B07F3670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1D88963-4068-4081-B64C-0F95C9C257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6E5056A-D4B5-47E8-9ED2-ECB0F59FC4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F906E3B-AC44-412B-93BC-AD1DC98F9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631FF5-6B7C-4CAF-B1CC-14635BB4C9E9}" type="slidenum">
              <a:rPr lang="en-CA" altLang="en-US" smtClean="0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CC2D2C6-97F9-4308-B0DE-7464D0C656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46F499A-F8AE-414F-BB8A-758CC6F3FE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02E61308-E2CF-4882-9B16-7C7576DCDE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0E53F7-EAD1-4214-8765-319A7062D1FD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23C5A26-0622-4E09-B3B9-CCA3595D6F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951209FB-A9B9-4F8F-A41B-EBC559F6E9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36C2B04D-07AD-4E75-9993-F038D9508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4931B2-4E47-43DB-B888-BE748090D0E9}" type="slidenum">
              <a:rPr lang="en-CA" altLang="en-US" smtClean="0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E61EE4AA-1F47-46E3-ABD3-A014073E2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B1C5318-86E7-480D-925D-CB736DE537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4FC5507-F3B5-4629-A755-B05C16A6F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87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5CD84C-E383-4FC6-A7A6-70918B13003A}" type="slidenum">
              <a:rPr lang="en-CA" altLang="en-US" smtClean="0"/>
              <a:pPr>
                <a:spcBef>
                  <a:spcPct val="0"/>
                </a:spcBef>
              </a:pPr>
              <a:t>11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06774-ED35-47B7-84FC-E217E4B1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AD94-8108-45CB-A23D-4862EECAC579}" type="datetimeFigureOut">
              <a:rPr lang="en-CA"/>
              <a:pPr>
                <a:defRPr/>
              </a:pPr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CD7E-A246-49B3-98F9-0A0ADAB9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51BBB-5061-4354-A430-D3DB2743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E9DC-CF81-42DD-9BDB-CA5A308D58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2474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8643F-0959-40C5-A3F5-F7C17CBD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F19D-212B-4B8E-8800-E166A5654687}" type="datetimeFigureOut">
              <a:rPr lang="en-CA"/>
              <a:pPr>
                <a:defRPr/>
              </a:pPr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3661F-0133-4BCD-BC05-56FE1B03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0D052-0B27-4295-9DFF-0501B296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11EC-5C51-44DD-AC6A-36186241B88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2772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95B3E-DE1C-4512-9D46-CAD6BAFC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1303-9380-4F80-A239-B0A9A27094A3}" type="datetimeFigureOut">
              <a:rPr lang="en-CA"/>
              <a:pPr>
                <a:defRPr/>
              </a:pPr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70D00-5D59-4AF3-9B70-B29C3B7E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421A1-0CAB-4FD6-861A-740BC990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1673-4EDE-48F3-B992-78D8963A358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0870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45F2-4C63-4629-BFD1-CE9358BD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B673-607A-40FC-8F3C-190CCA2CADA1}" type="datetimeFigureOut">
              <a:rPr lang="en-CA"/>
              <a:pPr>
                <a:defRPr/>
              </a:pPr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5952C-5F98-476F-AF5D-15AE97F2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DB19C-A7E0-44D5-A32C-64C6ABD3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8517-ABBA-41FE-92FE-070654C5264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0138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DC6E3-520F-49E3-87BE-300A20C4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D2E7-1D9C-4BAC-A06F-6BE82E8112E4}" type="datetimeFigureOut">
              <a:rPr lang="en-CA"/>
              <a:pPr>
                <a:defRPr/>
              </a:pPr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9F3DA-BA00-4A08-B111-F2EE6178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8A6F3-07DE-4F1B-8505-DCE6445D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1AE4-C3C5-4EDC-83A6-529E90CBFD1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0977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0322E0-5EF3-41F6-8468-DDFFA133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D470-EA3B-4534-A65E-06AFF61E35EE}" type="datetimeFigureOut">
              <a:rPr lang="en-CA"/>
              <a:pPr>
                <a:defRPr/>
              </a:pPr>
              <a:t>2022-12-05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22F1E2-EDEB-4F1B-B418-8AF32C44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5F9FA7-36E7-43FE-9AF8-2553812B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E015-5E29-451D-8CFE-68FDF2B2056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4837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43E0F7-4076-415C-900A-F0B1B0E5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DC9F-9852-4B1D-AAD2-8A18249842EB}" type="datetimeFigureOut">
              <a:rPr lang="en-CA"/>
              <a:pPr>
                <a:defRPr/>
              </a:pPr>
              <a:t>2022-12-05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7602FC-ACFB-46D2-BE24-323F3D7D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57F7AD-54C5-44B9-B9F1-31BFCFEC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953A5-423E-4004-B507-17218A50E38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962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60A3AD-4FCF-4D9C-BB1B-5B36A0CE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E9B28-8232-43F5-82E9-862C6B59EFD2}" type="datetimeFigureOut">
              <a:rPr lang="en-CA"/>
              <a:pPr>
                <a:defRPr/>
              </a:pPr>
              <a:t>2022-12-05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A96F56-4E6B-4D3D-AD36-95644CC4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9DB7EF-FC2C-455C-B694-03BD5974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C2FE5-6E0E-4A48-AC59-75E3355E43F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110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B80236-AD15-49A0-8BC7-9B668B8E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C0FEC-E4FD-45BE-A502-18CD68972C73}" type="datetimeFigureOut">
              <a:rPr lang="en-CA"/>
              <a:pPr>
                <a:defRPr/>
              </a:pPr>
              <a:t>2022-12-05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D8E5D1-F2CA-4E6E-93F5-D62CFC97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1C5FD0-01B2-4801-B309-E388EE0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6C5B-3B97-4E21-9B8C-B4DA8367676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1671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BEE7F1-A21C-4FA5-929B-B49126BA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8E43-A7FB-47FB-8613-A65EABC33041}" type="datetimeFigureOut">
              <a:rPr lang="en-CA"/>
              <a:pPr>
                <a:defRPr/>
              </a:pPr>
              <a:t>2022-12-05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696002-12F7-4B03-8906-99CCCDF9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7D877D-C993-4853-8A8D-63B8D9C9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31468-9737-425C-A9C7-6322213CE65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3193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2153FF-868B-4DA9-A960-56CB41EB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DE18-3A3B-4A54-A522-2D35D6C0D75A}" type="datetimeFigureOut">
              <a:rPr lang="en-CA"/>
              <a:pPr>
                <a:defRPr/>
              </a:pPr>
              <a:t>2022-12-05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26D84E-6BCC-4F54-ACFD-9426D2A1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F01514-5041-4935-A853-467E9061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8E98-CAE7-45F2-8D85-19AB7547985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8972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D759AD-66AE-42F0-B102-3DE04605E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CA7681-D342-43E7-B8AD-8AC8F75BE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46564-57BD-4088-B310-B6195151C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142033-8F57-4A05-8325-CBEBACA8590C}" type="datetimeFigureOut">
              <a:rPr lang="en-CA"/>
              <a:pPr>
                <a:defRPr/>
              </a:pPr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5EC52-DF02-42D5-AD18-57E8E5EF0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B0184-EED1-4090-8239-5DA39F8F6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70CCDF-FF6E-43D9-B79D-C2B5ADC04ED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ookishtemptations.com/2014/07/17/birthday-love-for-gabriel-emerson-from-bookish-temptations-argyle-empire-and-the-snarky-narrator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lhaig.ca/guidan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85B1C88-968A-4963-AE3D-18189A312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663" y="2454275"/>
            <a:ext cx="7772400" cy="1214438"/>
          </a:xfrm>
        </p:spPr>
        <p:txBody>
          <a:bodyPr/>
          <a:lstStyle/>
          <a:p>
            <a:pPr eaLnBrk="1" hangingPunct="1"/>
            <a:r>
              <a:rPr lang="en-US" altLang="en-US" sz="8000">
                <a:solidFill>
                  <a:srgbClr val="0070C0"/>
                </a:solidFill>
                <a:latin typeface="Cooper Black" panose="0208090404030B020404" pitchFamily="18" charset="0"/>
              </a:rPr>
              <a:t>Welcome to Earl Haig</a:t>
            </a:r>
            <a:endParaRPr lang="en-CA" altLang="en-US" sz="800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37A0A-CCBF-4564-9DD8-5427C9485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8000" i="1" dirty="0">
              <a:latin typeface="Brush Script MT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100" i="1" dirty="0">
                <a:latin typeface="Brush Script MT" pitchFamily="66" charset="0"/>
              </a:rPr>
              <a:t>Carpe Diem</a:t>
            </a:r>
            <a:endParaRPr lang="en-CA" sz="14100" i="1" dirty="0">
              <a:latin typeface="Brush Script MT" pitchFamily="66" charset="0"/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16CD0F12-4985-4514-BD54-DAFEB7C67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33338"/>
            <a:ext cx="9144000" cy="21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DE2ADC5-7398-4645-A13A-B97FF7ED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668713"/>
            <a:ext cx="21050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A group of balloons&#10;&#10;Description automatically generated">
            <a:extLst>
              <a:ext uri="{FF2B5EF4-FFF2-40B4-BE49-F238E27FC236}">
                <a16:creationId xmlns:a16="http://schemas.microsoft.com/office/drawing/2014/main" id="{54A3E647-0B67-48E8-B1B4-CA1229DC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600450"/>
            <a:ext cx="164306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3">
            <a:extLst>
              <a:ext uri="{FF2B5EF4-FFF2-40B4-BE49-F238E27FC236}">
                <a16:creationId xmlns:a16="http://schemas.microsoft.com/office/drawing/2014/main" id="{B9E21599-4C90-4683-A15A-C9B02CB72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6978650"/>
            <a:ext cx="9763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900">
                <a:latin typeface="Arial" panose="020B0604020202020204" pitchFamily="34" charset="0"/>
                <a:hlinkClick r:id="rId6" tooltip="http://bookishtemptations.com/2014/07/17/birthday-love-for-gabriel-emerson-from-bookish-temptations-argyle-empire-and-the-snarky-narrator/"/>
              </a:rPr>
              <a:t>This Photo</a:t>
            </a:r>
            <a:r>
              <a:rPr lang="en-CA" altLang="en-US" sz="900">
                <a:latin typeface="Arial" panose="020B0604020202020204" pitchFamily="34" charset="0"/>
              </a:rPr>
              <a:t> by Unknown Author is licensed under </a:t>
            </a:r>
            <a:r>
              <a:rPr lang="en-CA" altLang="en-US" sz="900">
                <a:latin typeface="Arial" panose="020B0604020202020204" pitchFamily="34" charset="0"/>
                <a:hlinkClick r:id="rId7" tooltip="https://creativecommons.org/licenses/by-nd/3.0/"/>
              </a:rPr>
              <a:t>CC BY-ND</a:t>
            </a:r>
            <a:endParaRPr lang="en-CA" altLang="en-US" sz="9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BE1409BB-C041-4417-9C2F-26DB333F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solidFill>
                  <a:srgbClr val="0070C0"/>
                </a:solidFill>
              </a:rPr>
              <a:t>Guidance Department/Student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B3B0-5E67-46E5-90AB-FE0D50A6D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CA" dirty="0"/>
              <a:t>Our role is to support students in their learning and development: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dirty="0"/>
              <a:t>Academic: pathways (university/college/apprenticeship/work), summer school, night school, enrichment opportunities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altLang="en-US" dirty="0"/>
              <a:t>Individual support and monitoring through Guidance, Student Success and Special Education</a:t>
            </a:r>
            <a:endParaRPr lang="en-CA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dirty="0"/>
              <a:t>Community Resources: liaise with various partners to meet dynamic needs of students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dirty="0"/>
              <a:t>Social/Emotional: personal counselling, confidential, conflict management/resolution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CA" altLang="en-US" dirty="0"/>
              <a:t>Peer Tutoring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dirty="0"/>
              <a:t>Wellness: promoting physical and emotional health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5ADB577A-A16F-4BA9-AE6C-5D327EAD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solidFill>
                  <a:srgbClr val="0070C0"/>
                </a:solidFill>
              </a:rPr>
              <a:t>Mental Wellness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CEAD5E18-EB4E-48BC-9E19-31A0FEFCD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/>
              <a:t>We support mental and physical wellness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/>
              <a:t>We stress the importance of balance between academic and extra-curricular activities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/>
              <a:t>We emphasize the importance of the learning process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/>
              <a:t>We focus on the learning experience, not just the final marks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/>
              <a:t>We encourage mindfulness and balance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CA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C6ECF81A-CDCB-4963-AF6C-D3FA69F0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solidFill>
                  <a:srgbClr val="0070C0"/>
                </a:solidFill>
              </a:rPr>
              <a:t>GUIDANCE DEPARTMENT</a:t>
            </a:r>
            <a:endParaRPr lang="en-CA" altLang="en-US" sz="6000">
              <a:solidFill>
                <a:srgbClr val="0070C0"/>
              </a:solidFill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0C9F5E87-186C-49B2-AA84-7644EF617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CA" altLang="en-US" sz="4000" dirty="0"/>
              <a:t>Christine Zaghikian: 	A-C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CA" altLang="en-US" sz="4000" dirty="0"/>
              <a:t>Bill Panagopoulos: 	D-J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CA" altLang="en-US" sz="4000" dirty="0"/>
              <a:t>Darren Low: 			K-Ma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CA" altLang="en-US" sz="4000" dirty="0"/>
              <a:t>Rosalia Leo: 			Mb-</a:t>
            </a:r>
            <a:r>
              <a:rPr lang="en-CA" altLang="en-US" sz="4000" dirty="0" err="1"/>
              <a:t>Sh</a:t>
            </a:r>
            <a:endParaRPr lang="en-CA" altLang="en-US" sz="40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CA" altLang="en-US" sz="4000" dirty="0"/>
              <a:t>Doug Lawrence : 		Si-Z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CA" altLang="en-US" sz="4000" b="1" dirty="0"/>
              <a:t>Office Administrator: </a:t>
            </a:r>
            <a:r>
              <a:rPr lang="en-CA" altLang="en-US" sz="4000" dirty="0"/>
              <a:t>Carrie Leung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0FE1F2D-A435-4F8F-A830-6E22BD66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solidFill>
                  <a:srgbClr val="0070C0"/>
                </a:solidFill>
              </a:rPr>
              <a:t>Support Services</a:t>
            </a:r>
            <a:endParaRPr lang="en-CA" altLang="en-US" sz="7200">
              <a:solidFill>
                <a:srgbClr val="0070C0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3D098D6-B641-49A3-A3C6-564C6B02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CA" sz="2400" b="1" dirty="0"/>
              <a:t>Settlement Workers</a:t>
            </a:r>
            <a:r>
              <a:rPr lang="en-CA" sz="2400" dirty="0"/>
              <a:t>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sz="2400" dirty="0"/>
              <a:t>Farsi: Nasrin </a:t>
            </a:r>
            <a:r>
              <a:rPr lang="en-CA" sz="2400" dirty="0" err="1"/>
              <a:t>Ghafoori</a:t>
            </a:r>
            <a:endParaRPr lang="en-CA" sz="2400" dirty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sz="2400" dirty="0"/>
              <a:t>Mandarin/Cantonese: Andy Shum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sz="2400" dirty="0"/>
              <a:t>Korean: Iona Seo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sz="2400" dirty="0"/>
              <a:t>Ukrainian/Russian: </a:t>
            </a:r>
            <a:r>
              <a:rPr lang="en-CA" sz="2400" dirty="0" err="1"/>
              <a:t>Tetiana</a:t>
            </a:r>
            <a:r>
              <a:rPr lang="en-CA" sz="2400" dirty="0"/>
              <a:t> </a:t>
            </a:r>
            <a:r>
              <a:rPr lang="en-CA" sz="2400" dirty="0" err="1"/>
              <a:t>Tymoshenko</a:t>
            </a:r>
            <a:endParaRPr lang="en-CA" sz="2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CA" sz="2400" b="1" dirty="0"/>
              <a:t>Social Worker: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sz="2400" dirty="0" err="1"/>
              <a:t>Sarabjeet</a:t>
            </a:r>
            <a:r>
              <a:rPr lang="en-CA" sz="2400" dirty="0"/>
              <a:t> </a:t>
            </a:r>
            <a:r>
              <a:rPr lang="en-CA" sz="2400" dirty="0" err="1"/>
              <a:t>Janjua</a:t>
            </a:r>
            <a:endParaRPr lang="en-CA" sz="24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b="1" dirty="0"/>
              <a:t>Psychologist: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Helena Zajdeman</a:t>
            </a:r>
          </a:p>
          <a:p>
            <a:pPr marL="0" indent="0" eaLnBrk="1" hangingPunct="1">
              <a:buNone/>
              <a:defRPr/>
            </a:pPr>
            <a:r>
              <a:rPr lang="en-CA" sz="2400" b="1" dirty="0"/>
              <a:t>Child and Youth Worker: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sz="2400" dirty="0"/>
              <a:t>Amoy Johnson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2DCF0288-D298-40A1-833D-14D0185D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solidFill>
                  <a:srgbClr val="0070C0"/>
                </a:solidFill>
              </a:rPr>
              <a:t>STAY INFORMED</a:t>
            </a:r>
            <a:endParaRPr lang="en-CA" altLang="en-US" sz="7200">
              <a:solidFill>
                <a:srgbClr val="0070C0"/>
              </a:solidFill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9318B275-7757-465E-9BE0-442378953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dirty="0"/>
              <a:t>EARLHAIG.CA/GUIDANCE (School Website)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CA" dirty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dirty="0"/>
              <a:t>@EARLHAIGGUIDANCE (Instagram)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CA" dirty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dirty="0"/>
              <a:t>GUIDANCE NEWS (weekly guidance newsletter found on guidance page of school website: www.earlhaig.ca/guidance)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>
            <a:extLst>
              <a:ext uri="{FF2B5EF4-FFF2-40B4-BE49-F238E27FC236}">
                <a16:creationId xmlns:a16="http://schemas.microsoft.com/office/drawing/2014/main" id="{003101E4-938A-46DE-A24C-E3C1049B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4665662"/>
          </a:xfrm>
        </p:spPr>
        <p:txBody>
          <a:bodyPr/>
          <a:lstStyle/>
          <a:p>
            <a:pPr eaLnBrk="1" hangingPunct="1"/>
            <a:r>
              <a:rPr lang="en-US" altLang="en-US" sz="8800">
                <a:solidFill>
                  <a:srgbClr val="0070C0"/>
                </a:solidFill>
              </a:rPr>
              <a:t>Thank You </a:t>
            </a:r>
            <a:br>
              <a:rPr lang="en-US" altLang="en-US" sz="8800">
                <a:solidFill>
                  <a:srgbClr val="0070C0"/>
                </a:solidFill>
              </a:rPr>
            </a:br>
            <a:r>
              <a:rPr lang="en-US" altLang="en-US" sz="8800">
                <a:solidFill>
                  <a:srgbClr val="0070C0"/>
                </a:solidFill>
              </a:rPr>
              <a:t>and</a:t>
            </a:r>
            <a:br>
              <a:rPr lang="en-US" altLang="en-US" sz="8800">
                <a:solidFill>
                  <a:srgbClr val="0070C0"/>
                </a:solidFill>
              </a:rPr>
            </a:br>
            <a:r>
              <a:rPr lang="en-US" altLang="en-US" sz="8800">
                <a:solidFill>
                  <a:srgbClr val="0070C0"/>
                </a:solidFill>
              </a:rPr>
              <a:t>Enjoy your Evening</a:t>
            </a:r>
            <a:br>
              <a:rPr lang="en-US" altLang="en-US"/>
            </a:br>
            <a:endParaRPr lang="en-CA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5BF36B9-D40C-423C-B07D-1B25CC86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800">
                <a:solidFill>
                  <a:srgbClr val="0070C0"/>
                </a:solidFill>
              </a:rPr>
              <a:t>EARL HAIG SCHEDULE THIS YEAR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3A2E35E-0259-4652-B045-EC8C9D7D5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4000"/>
              <a:t>Semester 1: Sept to Jan</a:t>
            </a:r>
          </a:p>
          <a:p>
            <a:pPr eaLnBrk="1" hangingPunct="1"/>
            <a:r>
              <a:rPr lang="en-CA" altLang="en-US" sz="4000"/>
              <a:t>Semester 2: Feb to June</a:t>
            </a:r>
          </a:p>
          <a:p>
            <a:pPr eaLnBrk="1" hangingPunct="1"/>
            <a:r>
              <a:rPr lang="en-CA" altLang="en-US" sz="4000"/>
              <a:t>4 courses per semester</a:t>
            </a:r>
          </a:p>
          <a:p>
            <a:pPr eaLnBrk="1" hangingPunct="1"/>
            <a:r>
              <a:rPr lang="en-CA" altLang="en-US" sz="4000"/>
              <a:t>2 courses every day per week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 sz="2400" b="1">
              <a:solidFill>
                <a:srgbClr val="0070C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CA" altLang="en-US" sz="2600" b="1">
                <a:solidFill>
                  <a:srgbClr val="0070C0"/>
                </a:solidFill>
              </a:rPr>
              <a:t>WE DON’T KNOW YET WHAT NEXT YEAR WILL LOOK LIKE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0E31A1E-DA53-4E98-8E83-3C7E1762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600">
                <a:solidFill>
                  <a:srgbClr val="0070C0"/>
                </a:solidFill>
              </a:rPr>
              <a:t>OSSD REQUIREMENTS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A96E80C-B766-453A-B8E8-A61883B5C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altLang="en-US" dirty="0"/>
              <a:t>30 credits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CA" altLang="en-US" dirty="0"/>
              <a:t>18 compulsory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CA" altLang="en-US" dirty="0"/>
              <a:t>12 elective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en-CA" altLang="en-US" dirty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altLang="en-US" dirty="0"/>
              <a:t>OSSLT (grade 10)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CA" altLang="en-US" dirty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altLang="en-US" dirty="0"/>
              <a:t>40 Hours of Community Involvement (in not for profit setting)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B02DF84-AE51-4A38-8020-A3671E8C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600">
                <a:solidFill>
                  <a:srgbClr val="0070C0"/>
                </a:solidFill>
              </a:rPr>
              <a:t>COURSE LOAD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26DAD7F2-8CC6-452B-87B2-E368E2D17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altLang="en-US" dirty="0"/>
              <a:t>Students in grades 9-11 must take a full course load of 8 courses per year (4 per semester)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CA" altLang="en-US" dirty="0"/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altLang="en-US" dirty="0"/>
              <a:t>Students cannot have a spare until they have earned 24 credits in total (usually in grade 12)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en-CA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FC3567B-3200-418E-A83F-B51DDE0F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600">
                <a:solidFill>
                  <a:srgbClr val="0070C0"/>
                </a:solidFill>
              </a:rPr>
              <a:t>The Grade 9 Program at EHSS includes 6 </a:t>
            </a:r>
            <a:r>
              <a:rPr lang="en-CA" altLang="en-US" sz="4600" u="sng">
                <a:solidFill>
                  <a:srgbClr val="0070C0"/>
                </a:solidFill>
              </a:rPr>
              <a:t>Compulsory Courses</a:t>
            </a:r>
            <a:r>
              <a:rPr lang="en-CA" altLang="en-US" sz="460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6276A80-9026-453D-9127-A3CC3669E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z="4000"/>
              <a:t>English</a:t>
            </a:r>
          </a:p>
          <a:p>
            <a:pPr eaLnBrk="1" hangingPunct="1"/>
            <a:r>
              <a:rPr lang="en-CA" altLang="en-US" sz="4000"/>
              <a:t>Math</a:t>
            </a:r>
          </a:p>
          <a:p>
            <a:pPr eaLnBrk="1" hangingPunct="1"/>
            <a:r>
              <a:rPr lang="en-CA" altLang="en-US" sz="4000"/>
              <a:t>Science</a:t>
            </a:r>
          </a:p>
          <a:p>
            <a:pPr eaLnBrk="1" hangingPunct="1"/>
            <a:r>
              <a:rPr lang="en-CA" altLang="en-US" sz="4000"/>
              <a:t>Canadian Geography</a:t>
            </a:r>
          </a:p>
          <a:p>
            <a:pPr eaLnBrk="1" hangingPunct="1"/>
            <a:r>
              <a:rPr lang="en-CA" altLang="en-US" sz="4000"/>
              <a:t>French</a:t>
            </a:r>
          </a:p>
          <a:p>
            <a:pPr eaLnBrk="1" hangingPunct="1"/>
            <a:r>
              <a:rPr lang="en-CA" altLang="en-US" sz="4000"/>
              <a:t>Healthy Active Living (gym)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CA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7F0A213-2148-4EB7-8B99-3DFE51CF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br>
              <a:rPr lang="en-CA" altLang="en-US">
                <a:solidFill>
                  <a:srgbClr val="0070C0"/>
                </a:solidFill>
              </a:rPr>
            </a:br>
            <a:r>
              <a:rPr lang="en-CA" altLang="en-US" sz="6000">
                <a:solidFill>
                  <a:srgbClr val="0070C0"/>
                </a:solidFill>
              </a:rPr>
              <a:t>And 2 </a:t>
            </a:r>
            <a:r>
              <a:rPr lang="en-CA" altLang="en-US" sz="6000" u="sng">
                <a:solidFill>
                  <a:srgbClr val="0070C0"/>
                </a:solidFill>
              </a:rPr>
              <a:t>Electives</a:t>
            </a:r>
            <a:r>
              <a:rPr lang="en-CA" altLang="en-US" sz="6000">
                <a:solidFill>
                  <a:srgbClr val="0070C0"/>
                </a:solidFill>
              </a:rPr>
              <a:t>:</a:t>
            </a:r>
            <a:br>
              <a:rPr lang="en-CA" altLang="en-US" sz="6000"/>
            </a:br>
            <a:endParaRPr lang="en-CA" altLang="en-US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0E85E-6950-4082-A442-DC4105BE3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dirty="0"/>
              <a:t>Students can select from various courses including: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dirty="0"/>
              <a:t>Arts (visual, dance, music, vocal, drama)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Business technology (BTT1O1)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dirty="0"/>
              <a:t>Exploring technologies (TIJ1O1)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CA" dirty="0"/>
              <a:t>Learning strategies (if applicable) (GLE/GLS)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A68CE0A1-0644-4140-B5D8-9E577842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b="1">
                <a:solidFill>
                  <a:schemeClr val="accent1"/>
                </a:solidFill>
              </a:rPr>
              <a:t>PATHWAYS BEYOND GRADE 9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8CD8F8F9-822D-48DA-8933-BC308840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CA" altLang="en-US" sz="4000"/>
              <a:t>There are several opportunities within our school and the TDSB to navigate through different pathways of learning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altLang="en-US" sz="4000"/>
              <a:t>Students are encouraged to choose a pathway that best suits their post-secondary goals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D203D54-2E84-4A0F-BABD-16838577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6000">
                <a:solidFill>
                  <a:srgbClr val="0070C0"/>
                </a:solidFill>
              </a:rPr>
              <a:t>Course Selection Process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3DA703F-F8CC-4F88-8262-F73573FC9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/>
              <a:t>In February, students select their grade 9 courses </a:t>
            </a:r>
            <a:r>
              <a:rPr lang="en-CA" altLang="en-US" b="1" u="sng"/>
              <a:t>in their feeder schools </a:t>
            </a:r>
            <a:r>
              <a:rPr lang="en-CA" altLang="en-US"/>
              <a:t>using the Course Selection Form and MyBlueprint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/>
              <a:t>These forms are collected and delivered to us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/>
              <a:t>Timetables are created based on these requests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/>
              <a:t>Elective choices are subject to timetable scheduling- </a:t>
            </a:r>
            <a:r>
              <a:rPr lang="en-CA" altLang="en-US" u="sng"/>
              <a:t>not guaranteed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B72D8D7-BB78-444C-A446-775A3D55C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6000">
                <a:solidFill>
                  <a:srgbClr val="0070C0"/>
                </a:solidFill>
              </a:rPr>
              <a:t>Course Selection Process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476E4B34-66D2-4B51-B24F-C53EE34BC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 sz="2200" dirty="0"/>
              <a:t>Students </a:t>
            </a:r>
            <a:r>
              <a:rPr lang="en-CA" altLang="en-US" sz="2200" b="1" u="sng" dirty="0"/>
              <a:t>not attending our feeder schools </a:t>
            </a:r>
            <a:r>
              <a:rPr lang="en-CA" altLang="en-US" sz="2200" dirty="0"/>
              <a:t>(other board/private school) </a:t>
            </a:r>
            <a:r>
              <a:rPr lang="en-CA" altLang="en-US" sz="2200" b="1" i="1" dirty="0"/>
              <a:t>but living in area </a:t>
            </a:r>
            <a:r>
              <a:rPr lang="en-CA" altLang="en-US" sz="2200" dirty="0"/>
              <a:t>will have to register at Earl Haig before they choose their courses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 sz="2200" dirty="0"/>
              <a:t>The link to the registration instructions and course selection documents is available on our website (</a:t>
            </a:r>
            <a:r>
              <a:rPr lang="en-CA" altLang="en-US" sz="2200" dirty="0">
                <a:hlinkClick r:id="rId3"/>
              </a:rPr>
              <a:t>www.earlhaig.ca/guidance</a:t>
            </a:r>
            <a:r>
              <a:rPr lang="en-CA" altLang="en-US" sz="2200" dirty="0"/>
              <a:t>) 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 sz="2200" dirty="0"/>
              <a:t>You are invited to go ahead and complete the forms as soon as possible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 sz="2200" b="1" dirty="0"/>
              <a:t>Deadline for registration and course selection google forms is January 31, 2023 at 4pm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CA" altLang="en-US" sz="2200" dirty="0"/>
              <a:t>Course selections submitted after the deadline will not be given equal consideration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11312</TotalTime>
  <Words>632</Words>
  <Application>Microsoft Office PowerPoint</Application>
  <PresentationFormat>On-screen Show (4:3)</PresentationFormat>
  <Paragraphs>102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 to Earl Haig</vt:lpstr>
      <vt:lpstr>EARL HAIG SCHEDULE THIS YEAR</vt:lpstr>
      <vt:lpstr>OSSD REQUIREMENTS</vt:lpstr>
      <vt:lpstr>COURSE LOAD</vt:lpstr>
      <vt:lpstr>The Grade 9 Program at EHSS includes 6 Compulsory Courses:</vt:lpstr>
      <vt:lpstr> And 2 Electives: </vt:lpstr>
      <vt:lpstr>PATHWAYS BEYOND GRADE 9</vt:lpstr>
      <vt:lpstr>Course Selection Process</vt:lpstr>
      <vt:lpstr>Course Selection Process</vt:lpstr>
      <vt:lpstr>Guidance Department/Student Services</vt:lpstr>
      <vt:lpstr>Mental Wellness</vt:lpstr>
      <vt:lpstr>GUIDANCE DEPARTMENT</vt:lpstr>
      <vt:lpstr>Support Services</vt:lpstr>
      <vt:lpstr>STAY INFORMED</vt:lpstr>
      <vt:lpstr>Thank You  and Enjoy your Evening </vt:lpstr>
    </vt:vector>
  </TitlesOfParts>
  <Company>Toronto District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Earl Haig</dc:title>
  <dc:creator>Zaghikian, Christine</dc:creator>
  <cp:lastModifiedBy>Zaghikian, Christine</cp:lastModifiedBy>
  <cp:revision>73</cp:revision>
  <cp:lastPrinted>2019-12-09T20:45:49Z</cp:lastPrinted>
  <dcterms:created xsi:type="dcterms:W3CDTF">2014-01-06T17:57:05Z</dcterms:created>
  <dcterms:modified xsi:type="dcterms:W3CDTF">2022-12-05T20:45:45Z</dcterms:modified>
</cp:coreProperties>
</file>